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D31D81-FCBF-42AB-816F-97FB6A889127}" type="datetimeFigureOut">
              <a:rPr lang="en-US" smtClean="0"/>
              <a:t>4/29/2012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25E4B5-F00A-45AB-BB96-0A8B0AD54D75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1"/>
            <a:ext cx="7772400" cy="1295400"/>
          </a:xfrm>
        </p:spPr>
        <p:txBody>
          <a:bodyPr>
            <a:normAutofit/>
          </a:bodyPr>
          <a:lstStyle/>
          <a:p>
            <a:r>
              <a:rPr lang="en-US" sz="3600" dirty="0" smtClean="0">
                <a:latin typeface="Aharoni" pitchFamily="2" charset="-79"/>
                <a:cs typeface="Aharoni" pitchFamily="2" charset="-79"/>
              </a:rPr>
              <a:t>Information Literacy Action Plan</a:t>
            </a:r>
            <a:br>
              <a:rPr lang="en-US" sz="3600" dirty="0" smtClean="0">
                <a:latin typeface="Aharoni" pitchFamily="2" charset="-79"/>
                <a:cs typeface="Aharoni" pitchFamily="2" charset="-79"/>
              </a:rPr>
            </a:br>
            <a:r>
              <a:rPr lang="en-US" sz="2400" dirty="0" smtClean="0">
                <a:latin typeface="Aharoni" pitchFamily="2" charset="-79"/>
                <a:cs typeface="Aharoni" pitchFamily="2" charset="-79"/>
              </a:rPr>
              <a:t>Presented by Amy </a:t>
            </a:r>
            <a:r>
              <a:rPr lang="en-US" sz="2400" dirty="0" err="1" smtClean="0">
                <a:latin typeface="Aharoni" pitchFamily="2" charset="-79"/>
                <a:cs typeface="Aharoni" pitchFamily="2" charset="-79"/>
              </a:rPr>
              <a:t>Edrington</a:t>
            </a:r>
            <a:endParaRPr lang="en-US" sz="3600" dirty="0"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" y="1143000"/>
            <a:ext cx="8610600" cy="5486400"/>
          </a:xfrm>
        </p:spPr>
        <p:txBody>
          <a:bodyPr>
            <a:normAutofit fontScale="92500"/>
          </a:bodyPr>
          <a:lstStyle/>
          <a:p>
            <a:pPr algn="l"/>
            <a:r>
              <a:rPr lang="en-US" sz="2800" dirty="0" smtClean="0">
                <a:solidFill>
                  <a:schemeClr val="accent3">
                    <a:lumMod val="60000"/>
                    <a:lumOff val="40000"/>
                  </a:schemeClr>
                </a:solidFill>
                <a:latin typeface="Aharoni" pitchFamily="2" charset="-79"/>
                <a:cs typeface="Aharoni" pitchFamily="2" charset="-79"/>
              </a:rPr>
              <a:t>WHO</a:t>
            </a:r>
            <a:r>
              <a:rPr lang="en-US" sz="2800" dirty="0" smtClean="0">
                <a:latin typeface="Aharoni" pitchFamily="2" charset="-79"/>
                <a:cs typeface="Aharoni" pitchFamily="2" charset="-79"/>
              </a:rPr>
              <a:t>: I, the fictitious librarian of my current place of employment, am speaking to the school board </a:t>
            </a:r>
          </a:p>
          <a:p>
            <a:pPr algn="l"/>
            <a:r>
              <a:rPr lang="en-US" sz="2800" dirty="0" smtClean="0">
                <a:solidFill>
                  <a:schemeClr val="accent2">
                    <a:lumMod val="60000"/>
                    <a:lumOff val="40000"/>
                  </a:schemeClr>
                </a:solidFill>
                <a:latin typeface="Aharoni" pitchFamily="2" charset="-79"/>
                <a:cs typeface="Aharoni" pitchFamily="2" charset="-79"/>
              </a:rPr>
              <a:t>WHAT</a:t>
            </a:r>
            <a:r>
              <a:rPr lang="en-US" sz="2800" dirty="0" smtClean="0">
                <a:latin typeface="Aharoni" pitchFamily="2" charset="-79"/>
                <a:cs typeface="Aharoni" pitchFamily="2" charset="-79"/>
              </a:rPr>
              <a:t>: I am attempting to convince them of the need for a semester-long, required Information Literacy course for all incoming freshmen to be taught by me</a:t>
            </a:r>
          </a:p>
          <a:p>
            <a:pPr algn="l"/>
            <a:r>
              <a:rPr lang="en-US" sz="2800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Aharoni" pitchFamily="2" charset="-79"/>
                <a:cs typeface="Aharoni" pitchFamily="2" charset="-79"/>
              </a:rPr>
              <a:t>WHY</a:t>
            </a:r>
            <a:r>
              <a:rPr lang="en-US" sz="2800" dirty="0" smtClean="0">
                <a:latin typeface="Aharoni" pitchFamily="2" charset="-79"/>
                <a:cs typeface="Aharoni" pitchFamily="2" charset="-79"/>
              </a:rPr>
              <a:t>: I will be explaining the definition of Information Literacy and the desperate need for its instruction </a:t>
            </a:r>
          </a:p>
          <a:p>
            <a:pPr algn="l"/>
            <a:r>
              <a:rPr lang="en-US" sz="2800" dirty="0" smtClean="0">
                <a:solidFill>
                  <a:srgbClr val="00CCFF"/>
                </a:solidFill>
                <a:latin typeface="Aharoni" pitchFamily="2" charset="-79"/>
                <a:cs typeface="Aharoni" pitchFamily="2" charset="-79"/>
              </a:rPr>
              <a:t>HOW: </a:t>
            </a:r>
            <a:r>
              <a:rPr lang="en-US" sz="2800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I will show them a </a:t>
            </a:r>
            <a:r>
              <a:rPr lang="en-US" sz="2800" dirty="0" err="1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Prezi</a:t>
            </a:r>
            <a:r>
              <a:rPr lang="en-US" sz="2800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 presentation with relevant video clips and connections to Common Core, NETS, and The 21</a:t>
            </a:r>
            <a:r>
              <a:rPr lang="en-US" sz="2800" baseline="30000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st</a:t>
            </a:r>
            <a:r>
              <a:rPr lang="en-US" sz="2800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 Century Learner Standards; </a:t>
            </a:r>
            <a:r>
              <a:rPr lang="en-US" sz="2800" dirty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t</a:t>
            </a:r>
            <a:r>
              <a:rPr lang="en-US" sz="2800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he presentation will be called “A New Kind of Class for a New Kind of World"</a:t>
            </a:r>
            <a:endParaRPr lang="en-US" sz="2800" dirty="0" smtClean="0">
              <a:solidFill>
                <a:srgbClr val="00CCFF"/>
              </a:solidFill>
              <a:latin typeface="Aharoni" pitchFamily="2" charset="-79"/>
              <a:cs typeface="Aharoni" pitchFamily="2" charset="-79"/>
            </a:endParaRPr>
          </a:p>
          <a:p>
            <a:pPr algn="l"/>
            <a:endParaRPr lang="en-US" sz="2800" dirty="0">
              <a:latin typeface="Aharoni" pitchFamily="2" charset="-79"/>
              <a:cs typeface="Aharoni" pitchFamily="2" charset="-79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44562"/>
          </a:xfrm>
        </p:spPr>
        <p:txBody>
          <a:bodyPr/>
          <a:lstStyle/>
          <a:p>
            <a:r>
              <a:rPr lang="en-US" dirty="0" smtClean="0">
                <a:latin typeface="Aharoni" pitchFamily="2" charset="-79"/>
                <a:cs typeface="Aharoni" pitchFamily="2" charset="-79"/>
              </a:rPr>
              <a:t>The Course’s Units of Study</a:t>
            </a:r>
            <a:endParaRPr lang="en-US" dirty="0"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143000"/>
            <a:ext cx="8915400" cy="60198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1: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What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is Information Literacy &amp; Why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Should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I Care?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2: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How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has the World Changed? The Evolution of Information and Our Role in This   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latin typeface="Aharoni" pitchFamily="2" charset="-79"/>
                <a:cs typeface="Aharoni" pitchFamily="2" charset="-79"/>
              </a:rPr>
              <a:t>             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 Process</a:t>
            </a: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3</a:t>
            </a:r>
            <a:r>
              <a:rPr lang="en-US" sz="1550" dirty="0" smtClean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: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Problem-Solving Methods and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Information Processing Strategies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like The Big6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4: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Asking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&amp; Formulating Essential Questions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5: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Help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! I Have a Question and I Don’t Know Where to Go! Databases,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Search  </a:t>
            </a:r>
          </a:p>
          <a:p>
            <a:pPr>
              <a:buNone/>
            </a:pPr>
            <a:r>
              <a:rPr lang="en-US" sz="1550" dirty="0">
                <a:latin typeface="Aharoni" pitchFamily="2" charset="-79"/>
                <a:cs typeface="Aharoni" pitchFamily="2" charset="-79"/>
              </a:rPr>
              <a:t>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              Engines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,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and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Much, Much More.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6: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Credible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or Not Credible? That is the Question.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7: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Good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Behavior &amp; Social Networking Sites: Cyber-Bullying, </a:t>
            </a:r>
            <a:r>
              <a:rPr lang="en-US" sz="1550" dirty="0" err="1">
                <a:latin typeface="Aharoni" pitchFamily="2" charset="-79"/>
                <a:cs typeface="Aharoni" pitchFamily="2" charset="-79"/>
              </a:rPr>
              <a:t>Sexting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, and TMI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     </a:t>
            </a:r>
          </a:p>
          <a:p>
            <a:pPr>
              <a:buNone/>
            </a:pPr>
            <a:r>
              <a:rPr lang="en-US" sz="1550" dirty="0">
                <a:latin typeface="Aharoni" pitchFamily="2" charset="-79"/>
                <a:cs typeface="Aharoni" pitchFamily="2" charset="-79"/>
              </a:rPr>
              <a:t>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             (Too Much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Information)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8: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“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Reading” Images &amp; Advertisements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</a:t>
            </a:r>
            <a:r>
              <a:rPr lang="en-US" sz="1550" dirty="0" smtClean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9: </a:t>
            </a:r>
            <a:r>
              <a:rPr lang="en-US" sz="1550" dirty="0" err="1" smtClean="0">
                <a:latin typeface="Aharoni" pitchFamily="2" charset="-79"/>
                <a:cs typeface="Aharoni" pitchFamily="2" charset="-79"/>
              </a:rPr>
              <a:t>SmartPhones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, E-Readers, and Tablets: How Can They Help Me in School &amp; in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 </a:t>
            </a:r>
          </a:p>
          <a:p>
            <a:pPr>
              <a:buNone/>
            </a:pPr>
            <a:r>
              <a:rPr lang="en-US" sz="1550" dirty="0">
                <a:latin typeface="Aharoni" pitchFamily="2" charset="-79"/>
                <a:cs typeface="Aharoni" pitchFamily="2" charset="-79"/>
              </a:rPr>
              <a:t>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              Life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?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</a:t>
            </a:r>
            <a:r>
              <a:rPr lang="en-US" sz="1550" dirty="0" smtClean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10: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Copyright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, Fair Use, &amp; Creative Commons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11-12: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Web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2.0 Tools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</a:t>
            </a:r>
            <a:r>
              <a:rPr lang="en-US" sz="1550" dirty="0" smtClean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13: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Blogging—A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Reliable Source of Information?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</a:t>
            </a:r>
            <a:r>
              <a:rPr lang="en-US" sz="1550" dirty="0" smtClean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14: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The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Invisible Web: Let’s Dig Deeper than Google!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15-17</a:t>
            </a:r>
            <a:r>
              <a:rPr lang="en-US" sz="1550" dirty="0" smtClean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Something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More than PowerPoint? </a:t>
            </a:r>
            <a:r>
              <a:rPr lang="en-US" sz="1550" dirty="0" err="1">
                <a:latin typeface="Aharoni" pitchFamily="2" charset="-79"/>
                <a:cs typeface="Aharoni" pitchFamily="2" charset="-79"/>
              </a:rPr>
              <a:t>Wix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, </a:t>
            </a:r>
            <a:r>
              <a:rPr lang="en-US" sz="1550" dirty="0" err="1">
                <a:latin typeface="Aharoni" pitchFamily="2" charset="-79"/>
                <a:cs typeface="Aharoni" pitchFamily="2" charset="-79"/>
              </a:rPr>
              <a:t>Prezi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, Wiki, and More  </a:t>
            </a:r>
            <a:endParaRPr lang="en-US" sz="1550" dirty="0" smtClean="0">
              <a:latin typeface="Aharoni" pitchFamily="2" charset="-79"/>
              <a:cs typeface="Aharoni" pitchFamily="2" charset="-79"/>
            </a:endParaRPr>
          </a:p>
          <a:p>
            <a:pPr>
              <a:buNone/>
            </a:pPr>
            <a:r>
              <a:rPr lang="en-US" sz="1550" dirty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Week </a:t>
            </a:r>
            <a:r>
              <a:rPr lang="en-US" sz="1550" dirty="0" smtClean="0">
                <a:solidFill>
                  <a:srgbClr val="00B0F0"/>
                </a:solidFill>
                <a:latin typeface="Aharoni" pitchFamily="2" charset="-79"/>
                <a:cs typeface="Aharoni" pitchFamily="2" charset="-79"/>
              </a:rPr>
              <a:t>18: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What </a:t>
            </a:r>
            <a:r>
              <a:rPr lang="en-US" sz="1550" dirty="0">
                <a:latin typeface="Aharoni" pitchFamily="2" charset="-79"/>
                <a:cs typeface="Aharoni" pitchFamily="2" charset="-79"/>
              </a:rPr>
              <a:t>to Do with All of This Information: The Ethical Response to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Being               </a:t>
            </a:r>
          </a:p>
          <a:p>
            <a:pPr>
              <a:buNone/>
            </a:pPr>
            <a:r>
              <a:rPr lang="en-US" sz="1550" dirty="0">
                <a:latin typeface="Aharoni" pitchFamily="2" charset="-79"/>
                <a:cs typeface="Aharoni" pitchFamily="2" charset="-79"/>
              </a:rPr>
              <a:t> </a:t>
            </a:r>
            <a:r>
              <a:rPr lang="en-US" sz="1550" dirty="0" smtClean="0">
                <a:latin typeface="Aharoni" pitchFamily="2" charset="-79"/>
                <a:cs typeface="Aharoni" pitchFamily="2" charset="-79"/>
              </a:rPr>
              <a:t>               Information Literate </a:t>
            </a:r>
          </a:p>
          <a:p>
            <a:pPr>
              <a:buNone/>
            </a:pPr>
            <a:endParaRPr lang="en-US" sz="155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dirty="0" smtClean="0">
                <a:latin typeface="Aharoni" pitchFamily="2" charset="-79"/>
                <a:cs typeface="Aharoni" pitchFamily="2" charset="-79"/>
              </a:rPr>
              <a:t>Special Issues:</a:t>
            </a:r>
            <a:endParaRPr lang="en-US" dirty="0">
              <a:latin typeface="Aharoni" pitchFamily="2" charset="-79"/>
              <a:cs typeface="Aharoni" pitchFamily="2" charset="-79"/>
            </a:endParaRPr>
          </a:p>
        </p:txBody>
      </p:sp>
      <p:pic>
        <p:nvPicPr>
          <p:cNvPr id="7" name="Content Placeholder 6" descr="Prezi Picture.pn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 rot="285338">
            <a:off x="5408302" y="4634931"/>
            <a:ext cx="3436702" cy="1935163"/>
          </a:xfrm>
          <a:effectLst>
            <a:innerShdw blurRad="63500" dist="50800" dir="8100000">
              <a:prstClr val="black">
                <a:alpha val="50000"/>
              </a:prstClr>
            </a:innerShdw>
          </a:effectLst>
          <a:scene3d>
            <a:camera prst="orthographicFront"/>
            <a:lightRig rig="threePt" dir="t"/>
          </a:scene3d>
          <a:sp3d>
            <a:bevelT/>
          </a:sp3d>
        </p:spPr>
      </p:pic>
      <p:sp>
        <p:nvSpPr>
          <p:cNvPr id="4" name="Oval 3"/>
          <p:cNvSpPr/>
          <p:nvPr/>
        </p:nvSpPr>
        <p:spPr>
          <a:xfrm rot="21323867">
            <a:off x="116689" y="1314519"/>
            <a:ext cx="4399263" cy="3085375"/>
          </a:xfrm>
          <a:prstGeom prst="ellipse">
            <a:avLst/>
          </a:prstGeom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rgbClr val="92D050"/>
                </a:solidFill>
                <a:latin typeface="Aharoni" pitchFamily="2" charset="-79"/>
                <a:cs typeface="Aharoni" pitchFamily="2" charset="-79"/>
              </a:rPr>
              <a:t>Key Players:</a:t>
            </a:r>
          </a:p>
          <a:p>
            <a:pPr algn="ctr"/>
            <a:r>
              <a:rPr lang="en-US" dirty="0" smtClean="0">
                <a:solidFill>
                  <a:srgbClr val="002060"/>
                </a:solidFill>
                <a:latin typeface="Aharoni" pitchFamily="2" charset="-79"/>
                <a:cs typeface="Aharoni" pitchFamily="2" charset="-79"/>
              </a:rPr>
              <a:t>Librarian: </a:t>
            </a:r>
          </a:p>
          <a:p>
            <a:pPr algn="ctr"/>
            <a:r>
              <a:rPr lang="en-US" dirty="0" smtClean="0">
                <a:latin typeface="Aharoni" pitchFamily="2" charset="-79"/>
                <a:cs typeface="Aharoni" pitchFamily="2" charset="-79"/>
              </a:rPr>
              <a:t>Design, advocate </a:t>
            </a:r>
            <a:r>
              <a:rPr lang="en-US" dirty="0">
                <a:latin typeface="Aharoni" pitchFamily="2" charset="-79"/>
                <a:cs typeface="Aharoni" pitchFamily="2" charset="-79"/>
              </a:rPr>
              <a:t>f</a:t>
            </a:r>
            <a:r>
              <a:rPr lang="en-US" dirty="0" smtClean="0">
                <a:latin typeface="Aharoni" pitchFamily="2" charset="-79"/>
                <a:cs typeface="Aharoni" pitchFamily="2" charset="-79"/>
              </a:rPr>
              <a:t>or, and </a:t>
            </a:r>
            <a:r>
              <a:rPr lang="en-US" dirty="0">
                <a:latin typeface="Aharoni" pitchFamily="2" charset="-79"/>
                <a:cs typeface="Aharoni" pitchFamily="2" charset="-79"/>
              </a:rPr>
              <a:t>t</a:t>
            </a:r>
            <a:r>
              <a:rPr lang="en-US" dirty="0" smtClean="0">
                <a:latin typeface="Aharoni" pitchFamily="2" charset="-79"/>
                <a:cs typeface="Aharoni" pitchFamily="2" charset="-79"/>
              </a:rPr>
              <a:t>each course</a:t>
            </a:r>
          </a:p>
          <a:p>
            <a:pPr algn="ctr"/>
            <a:r>
              <a:rPr lang="en-US" dirty="0" smtClean="0">
                <a:solidFill>
                  <a:srgbClr val="002060"/>
                </a:solidFill>
                <a:latin typeface="Aharoni" pitchFamily="2" charset="-79"/>
                <a:cs typeface="Aharoni" pitchFamily="2" charset="-79"/>
              </a:rPr>
              <a:t>School Board &amp; Principal: </a:t>
            </a:r>
            <a:r>
              <a:rPr lang="en-US" dirty="0" smtClean="0">
                <a:latin typeface="Aharoni" pitchFamily="2" charset="-79"/>
                <a:cs typeface="Aharoni" pitchFamily="2" charset="-79"/>
              </a:rPr>
              <a:t>Support and approve </a:t>
            </a:r>
            <a:r>
              <a:rPr lang="en-US" dirty="0">
                <a:latin typeface="Aharoni" pitchFamily="2" charset="-79"/>
                <a:cs typeface="Aharoni" pitchFamily="2" charset="-79"/>
              </a:rPr>
              <a:t>c</a:t>
            </a:r>
            <a:r>
              <a:rPr lang="en-US" dirty="0" smtClean="0">
                <a:latin typeface="Aharoni" pitchFamily="2" charset="-79"/>
                <a:cs typeface="Aharoni" pitchFamily="2" charset="-79"/>
              </a:rPr>
              <a:t>ourse</a:t>
            </a:r>
          </a:p>
          <a:p>
            <a:pPr algn="ctr"/>
            <a:r>
              <a:rPr lang="en-US" dirty="0" smtClean="0">
                <a:solidFill>
                  <a:srgbClr val="002060"/>
                </a:solidFill>
                <a:latin typeface="Aharoni" pitchFamily="2" charset="-79"/>
                <a:cs typeface="Aharoni" pitchFamily="2" charset="-79"/>
              </a:rPr>
              <a:t>Circle of Collaborators:</a:t>
            </a:r>
          </a:p>
          <a:p>
            <a:pPr algn="ctr"/>
            <a:r>
              <a:rPr lang="en-US" dirty="0" smtClean="0">
                <a:latin typeface="Aharoni" pitchFamily="2" charset="-79"/>
                <a:cs typeface="Aharoni" pitchFamily="2" charset="-79"/>
              </a:rPr>
              <a:t>Provide ideas and evangelize </a:t>
            </a:r>
            <a:r>
              <a:rPr lang="en-US" dirty="0">
                <a:latin typeface="Aharoni" pitchFamily="2" charset="-79"/>
                <a:cs typeface="Aharoni" pitchFamily="2" charset="-79"/>
              </a:rPr>
              <a:t>c</a:t>
            </a:r>
            <a:r>
              <a:rPr lang="en-US" dirty="0" smtClean="0">
                <a:latin typeface="Aharoni" pitchFamily="2" charset="-79"/>
                <a:cs typeface="Aharoni" pitchFamily="2" charset="-79"/>
              </a:rPr>
              <a:t>ourse</a:t>
            </a:r>
          </a:p>
          <a:p>
            <a:pPr algn="ctr"/>
            <a:endParaRPr lang="en-US" dirty="0"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5" name="Rounded Rectangle 4"/>
          <p:cNvSpPr/>
          <p:nvPr/>
        </p:nvSpPr>
        <p:spPr>
          <a:xfrm rot="351205">
            <a:off x="5267291" y="1001223"/>
            <a:ext cx="3368176" cy="3347043"/>
          </a:xfrm>
          <a:prstGeom prst="roundRect">
            <a:avLst/>
          </a:prstGeom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rgbClr val="92D050"/>
                </a:solidFill>
                <a:latin typeface="Aharoni" pitchFamily="2" charset="-79"/>
                <a:cs typeface="Aharoni" pitchFamily="2" charset="-79"/>
              </a:rPr>
              <a:t>Potential Roadblocks:</a:t>
            </a:r>
          </a:p>
          <a:p>
            <a:pPr algn="ctr">
              <a:buFont typeface="Arial" pitchFamily="34" charset="0"/>
              <a:buChar char="•"/>
            </a:pPr>
            <a:r>
              <a:rPr lang="en-US" dirty="0" smtClean="0">
                <a:latin typeface="Aharoni" pitchFamily="2" charset="-79"/>
                <a:cs typeface="Aharoni" pitchFamily="2" charset="-79"/>
              </a:rPr>
              <a:t>Scheduling</a:t>
            </a:r>
          </a:p>
          <a:p>
            <a:pPr algn="ctr">
              <a:buFont typeface="Arial" pitchFamily="34" charset="0"/>
              <a:buChar char="•"/>
            </a:pPr>
            <a:r>
              <a:rPr lang="en-US" dirty="0" smtClean="0">
                <a:latin typeface="Aharoni" pitchFamily="2" charset="-79"/>
                <a:cs typeface="Aharoni" pitchFamily="2" charset="-79"/>
              </a:rPr>
              <a:t>Lack of belief in the necessity of the course</a:t>
            </a:r>
          </a:p>
          <a:p>
            <a:pPr algn="ctr">
              <a:buFont typeface="Arial" pitchFamily="34" charset="0"/>
              <a:buChar char="•"/>
            </a:pPr>
            <a:r>
              <a:rPr lang="en-US" dirty="0" smtClean="0">
                <a:latin typeface="Aharoni" pitchFamily="2" charset="-79"/>
                <a:cs typeface="Aharoni" pitchFamily="2" charset="-79"/>
              </a:rPr>
              <a:t>Parent &amp; student </a:t>
            </a:r>
            <a:r>
              <a:rPr lang="en-US" dirty="0">
                <a:latin typeface="Aharoni" pitchFamily="2" charset="-79"/>
                <a:cs typeface="Aharoni" pitchFamily="2" charset="-79"/>
              </a:rPr>
              <a:t>c</a:t>
            </a:r>
            <a:r>
              <a:rPr lang="en-US" dirty="0" smtClean="0">
                <a:latin typeface="Aharoni" pitchFamily="2" charset="-79"/>
                <a:cs typeface="Aharoni" pitchFamily="2" charset="-79"/>
              </a:rPr>
              <a:t>omplaints</a:t>
            </a:r>
          </a:p>
          <a:p>
            <a:pPr algn="ctr">
              <a:buFont typeface="Arial" pitchFamily="34" charset="0"/>
              <a:buChar char="•"/>
            </a:pPr>
            <a:r>
              <a:rPr lang="en-US" dirty="0" smtClean="0">
                <a:latin typeface="Aharoni" pitchFamily="2" charset="-79"/>
                <a:cs typeface="Aharoni" pitchFamily="2" charset="-79"/>
              </a:rPr>
              <a:t>Lack of funding, so librarian has to design all materials</a:t>
            </a:r>
          </a:p>
          <a:p>
            <a:pPr algn="ctr">
              <a:buFont typeface="Arial" pitchFamily="34" charset="0"/>
              <a:buChar char="•"/>
            </a:pPr>
            <a:r>
              <a:rPr lang="en-US" dirty="0" smtClean="0">
                <a:latin typeface="Aharoni" pitchFamily="2" charset="-79"/>
                <a:cs typeface="Aharoni" pitchFamily="2" charset="-79"/>
              </a:rPr>
              <a:t>Librarian will be occupied two class periods a day</a:t>
            </a:r>
          </a:p>
        </p:txBody>
      </p:sp>
      <p:sp>
        <p:nvSpPr>
          <p:cNvPr id="6" name="Rectangle 5"/>
          <p:cNvSpPr/>
          <p:nvPr/>
        </p:nvSpPr>
        <p:spPr>
          <a:xfrm rot="21407070">
            <a:off x="228600" y="4800600"/>
            <a:ext cx="4876800" cy="1524000"/>
          </a:xfrm>
          <a:prstGeom prst="rect">
            <a:avLst/>
          </a:prstGeom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rgbClr val="92D050"/>
                </a:solidFill>
                <a:latin typeface="Aharoni" pitchFamily="2" charset="-79"/>
                <a:cs typeface="Aharoni" pitchFamily="2" charset="-79"/>
              </a:rPr>
              <a:t>Why Freshmen?</a:t>
            </a:r>
          </a:p>
          <a:p>
            <a:pPr algn="ctr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Learn how to identify, process, evaluate, and utilize information at the beginning of their high school experience</a:t>
            </a:r>
          </a:p>
          <a:p>
            <a:pPr algn="ctr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Prevent them from making costly mistakes</a:t>
            </a:r>
            <a:endParaRPr lang="en-US" dirty="0">
              <a:solidFill>
                <a:schemeClr val="tx1"/>
              </a:solidFill>
              <a:latin typeface="Aharoni" pitchFamily="2" charset="-79"/>
              <a:cs typeface="Aharoni" pitchFamily="2" charset="-79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85</TotalTime>
  <Words>444</Words>
  <Application>Microsoft Office PowerPoint</Application>
  <PresentationFormat>On-screen Show (4:3)</PresentationFormat>
  <Paragraphs>42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Information Literacy Action Plan Presented by Amy Edrington</vt:lpstr>
      <vt:lpstr>The Course’s Units of Study</vt:lpstr>
      <vt:lpstr>Special Issues: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Information Literacy Action Plan</dc:title>
  <dc:creator>pat</dc:creator>
  <cp:lastModifiedBy>pat</cp:lastModifiedBy>
  <cp:revision>8</cp:revision>
  <dcterms:created xsi:type="dcterms:W3CDTF">2012-04-29T19:31:55Z</dcterms:created>
  <dcterms:modified xsi:type="dcterms:W3CDTF">2012-04-29T20:57:06Z</dcterms:modified>
</cp:coreProperties>
</file>

<file path=docProps/thumbnail.jpeg>
</file>